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29"/>
  </p:notesMasterIdLst>
  <p:sldIdLst>
    <p:sldId id="256" r:id="rId2"/>
    <p:sldId id="293" r:id="rId3"/>
    <p:sldId id="297" r:id="rId4"/>
    <p:sldId id="296" r:id="rId5"/>
    <p:sldId id="258" r:id="rId6"/>
    <p:sldId id="259" r:id="rId7"/>
    <p:sldId id="270" r:id="rId8"/>
    <p:sldId id="269" r:id="rId9"/>
    <p:sldId id="271" r:id="rId10"/>
    <p:sldId id="272" r:id="rId11"/>
    <p:sldId id="273" r:id="rId12"/>
    <p:sldId id="274" r:id="rId13"/>
    <p:sldId id="288" r:id="rId14"/>
    <p:sldId id="289" r:id="rId15"/>
    <p:sldId id="290" r:id="rId16"/>
    <p:sldId id="275" r:id="rId17"/>
    <p:sldId id="276" r:id="rId18"/>
    <p:sldId id="280" r:id="rId19"/>
    <p:sldId id="282" r:id="rId20"/>
    <p:sldId id="277" r:id="rId21"/>
    <p:sldId id="278" r:id="rId22"/>
    <p:sldId id="283" r:id="rId23"/>
    <p:sldId id="284" r:id="rId24"/>
    <p:sldId id="279" r:id="rId25"/>
    <p:sldId id="295" r:id="rId26"/>
    <p:sldId id="298" r:id="rId27"/>
    <p:sldId id="261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29" autoAdjust="0"/>
  </p:normalViewPr>
  <p:slideViewPr>
    <p:cSldViewPr>
      <p:cViewPr varScale="1">
        <p:scale>
          <a:sx n="99" d="100"/>
          <a:sy n="99" d="100"/>
        </p:scale>
        <p:origin x="194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47C6F-68D8-43B1-97C8-A879A43AC379}" type="datetimeFigureOut">
              <a:rPr lang="cs-CZ" smtClean="0"/>
              <a:pPr/>
              <a:t>02.04.2024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A055D-67B5-484C-90FF-478F25EA0C8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61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659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78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385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317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6099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A055D-67B5-484C-90FF-478F25EA0C8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642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354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385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385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158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055D-67B5-484C-90FF-478F25EA0C81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6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9401-AA2F-4198-A89F-66B4F318DE89}" type="datetime1">
              <a:rPr lang="en-US" smtClean="0"/>
              <a:t>4/2/2024</a:t>
            </a:fld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Ing. Jakub Snevajs</a:t>
            </a:r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C5A4A-C387-4DE0-B6E6-D597E86459AE}" type="datetime1">
              <a:rPr lang="en-US" smtClean="0"/>
              <a:t>4/2/2024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Ing. Jakub Snevajs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27BE-72C8-4A49-A5E8-C3617BA522E8}" type="datetime1">
              <a:rPr lang="en-US" smtClean="0"/>
              <a:t>4/2/2024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Ing. Jakub Snevajs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05DB-ACFB-44FF-A5F9-B3C76B7D3EB7}" type="datetime1">
              <a:rPr lang="en-US" smtClean="0"/>
              <a:t>4/2/2024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Ing. Jakub Snevajs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D720-768B-405B-B3CF-56EE7B974A67}" type="datetime1">
              <a:rPr lang="en-US" smtClean="0"/>
              <a:t>4/2/2024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Ing. Jakub Snevajs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5C96D-3C51-4C9B-AD03-49F21370D375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Ing. Jakub Snevajs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9EF8-1D54-4106-B883-E25C2509C10A}" type="datetime1">
              <a:rPr lang="en-US" smtClean="0"/>
              <a:t>4/2/2024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Ing. Jakub Snevajs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BC17D-0E83-4057-946B-4793F73D001A}" type="datetime1">
              <a:rPr lang="en-US" smtClean="0"/>
              <a:t>4/2/2024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Ing. Jakub Snevajs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A4BDF-D718-4456-819E-29688DEDD1CD}" type="datetime1">
              <a:rPr lang="en-US" smtClean="0"/>
              <a:t>4/2/2024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Ing. Jakub Snevajs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8C4A-D85A-47F6-852A-2B792171241B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Ing. Jakub Snevajs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F800-D852-4315-BAF3-C34E3CBBE89E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Ing. Jakub Snevajs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98DAD14-EF80-4631-9C38-4C3DAEF8B967}" type="datetime1">
              <a:rPr lang="en-US" smtClean="0"/>
              <a:t>4/2/2024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Designed by Ing. Jakub Snevajs</a:t>
            </a:r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95D5C24-65A4-459B-ACD5-8F1004A5B4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95926" y="423577"/>
            <a:ext cx="7896554" cy="93463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The Society for the Exploration of Psychotherapy Integration (SEPI)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22987" y="1536345"/>
            <a:ext cx="7896554" cy="93463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40th Annual Conference</a:t>
            </a:r>
            <a:endParaRPr lang="cs-CZ" sz="2400" b="1" dirty="0"/>
          </a:p>
          <a:p>
            <a:pPr algn="ctr"/>
            <a:r>
              <a:rPr lang="cs-CZ" sz="2400" dirty="0" err="1"/>
              <a:t>April</a:t>
            </a:r>
            <a:r>
              <a:rPr lang="en-US" sz="2400" dirty="0"/>
              <a:t> 202</a:t>
            </a:r>
            <a:r>
              <a:rPr lang="cs-CZ" sz="2400" dirty="0"/>
              <a:t>4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827040" y="5949279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www.incip.cz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08" y="2962832"/>
            <a:ext cx="334407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94E10A1-BF3A-F8DC-82B6-E67AF808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B6DC-1238-4EBF-AD45-D13FB49BD229}" type="datetime1">
              <a:rPr lang="en-US" smtClean="0"/>
              <a:t>4/2/2024</a:t>
            </a:fld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A8DF9C6-9B9D-2A0B-3886-66D67DBA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655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Reduction of Harmful Traits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9"/>
          <a:stretch/>
        </p:blipFill>
        <p:spPr>
          <a:xfrm>
            <a:off x="2699792" y="1435328"/>
            <a:ext cx="4824536" cy="5162880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822D45-6205-064B-F679-3898F73C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3E4-834C-42A9-8B7D-7B2C1B1CB91E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68922B-0814-B5B9-6628-EE91A7E8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614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Integrated Psychotherapy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Knobloch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lvl="0" indent="0">
              <a:buNone/>
            </a:pPr>
            <a:endParaRPr lang="cs-CZ" dirty="0"/>
          </a:p>
          <a:p>
            <a:pPr marL="596646" indent="-514350">
              <a:buSzPct val="100000"/>
              <a:buFont typeface="+mj-lt"/>
              <a:buAutoNum type="arabicPeriod" startAt="2"/>
            </a:pPr>
            <a:r>
              <a:rPr lang="en-US" dirty="0"/>
              <a:t>From Freud’s family taboo to family psychotherapy	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907B0DD-3561-A24C-69B2-11DB4618B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47CBD-C3B6-4437-8C75-A6721F8E3EF1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5F6CBA-E071-6B74-59EC-395CE555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761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Integrated Psychotherapy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Knobloch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lvl="0" indent="-514350">
              <a:buFont typeface="+mj-lt"/>
              <a:buAutoNum type="arabicPeriod"/>
            </a:pPr>
            <a:endParaRPr lang="cs-CZ" dirty="0"/>
          </a:p>
          <a:p>
            <a:pPr marL="596646" indent="-514350">
              <a:buSzPct val="100000"/>
              <a:buFont typeface="+mj-lt"/>
              <a:buAutoNum type="arabicPeriod" startAt="3"/>
            </a:pPr>
            <a:r>
              <a:rPr lang="en-US" dirty="0"/>
              <a:t>From </a:t>
            </a:r>
            <a:r>
              <a:rPr lang="en-US" dirty="0" err="1"/>
              <a:t>mentalism</a:t>
            </a:r>
            <a:r>
              <a:rPr lang="en-US" dirty="0"/>
              <a:t> to the concept of the whole organism	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6AE097F-30C6-4199-6A6D-BB669EB59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29AF-19E2-48F3-8CB1-283D61E93225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466371-A552-5E6A-B0FC-39935DBD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315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</a:t>
            </a:r>
            <a:r>
              <a:rPr lang="cs-CZ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Father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EH_obusk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t="-1" b="1351"/>
          <a:stretch/>
        </p:blipFill>
        <p:spPr>
          <a:xfrm>
            <a:off x="2843808" y="1268760"/>
            <a:ext cx="3813473" cy="5128989"/>
          </a:xfr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BE7DC4-27F3-C448-30F6-AFAB0D6B8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691C-59BA-485D-9274-C4E6C57DB3BD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A6F7F7-D0C6-7C97-8A5D-3C1E30F2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93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cs-CZ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</a:t>
            </a: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Father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EH_idealni_otec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b="2199"/>
          <a:stretch/>
        </p:blipFill>
        <p:spPr>
          <a:xfrm>
            <a:off x="2987824" y="1268760"/>
            <a:ext cx="3813473" cy="5084953"/>
          </a:xfr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1FB674-5D52-609E-F45B-F7141C964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010-BAD9-4B05-99BB-C8E0CBC787A4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E22F40-AD88-26E4-287E-DA468293F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84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cs-CZ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</a:t>
            </a: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Real </a:t>
            </a:r>
            <a:r>
              <a:rPr lang="cs-CZ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Father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EH_idealni_otec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b="1832"/>
          <a:stretch/>
        </p:blipFill>
        <p:spPr>
          <a:xfrm>
            <a:off x="2987824" y="1196752"/>
            <a:ext cx="3813473" cy="5104003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0F9041-3565-F8EB-C808-A4CAE7C9A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D88B-8DDF-4FBC-8F20-2F715095BA0A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61ACA6-73A6-9757-5C04-597F5722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62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Integrated Psychotherapy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Knobloch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lvl="0" indent="-514350">
              <a:buFont typeface="+mj-lt"/>
              <a:buAutoNum type="arabicPeriod"/>
            </a:pPr>
            <a:endParaRPr lang="cs-CZ" dirty="0"/>
          </a:p>
          <a:p>
            <a:pPr marL="596646" lvl="0" indent="-514350">
              <a:buSzPct val="100000"/>
              <a:buFont typeface="+mj-lt"/>
              <a:buAutoNum type="arabicPeriod" startAt="4"/>
            </a:pPr>
            <a:r>
              <a:rPr lang="en-GB" dirty="0"/>
              <a:t>From a therapeutic community to a psychotherapeutic community</a:t>
            </a:r>
            <a:endParaRPr lang="cs-CZ" dirty="0"/>
          </a:p>
          <a:p>
            <a:pPr marL="82296" indent="0">
              <a:buNone/>
            </a:pPr>
            <a:r>
              <a:rPr lang="en-US" dirty="0"/>
              <a:t>	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A5F51-98D2-C5F9-51B3-B7AAEF28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C054-78BA-4876-80BD-C541F8D9528A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E2B191-C92F-46DF-D676-69F606F3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315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Integrated Psychotherapy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Knobloch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lvl="0" indent="-514350">
              <a:buFont typeface="+mj-lt"/>
              <a:buAutoNum type="arabicPeriod"/>
            </a:pPr>
            <a:endParaRPr lang="cs-CZ" dirty="0"/>
          </a:p>
          <a:p>
            <a:pPr marL="596646" lvl="0" indent="-514350">
              <a:buSzPct val="100000"/>
              <a:buFont typeface="+mj-lt"/>
              <a:buAutoNum type="arabicPeriod" startAt="5"/>
            </a:pPr>
            <a:r>
              <a:rPr lang="en-GB" dirty="0"/>
              <a:t>From the system of one person to the system of a small social group</a:t>
            </a:r>
            <a:endParaRPr lang="cs-CZ" dirty="0"/>
          </a:p>
          <a:p>
            <a:pPr marL="82296" indent="0">
              <a:buNone/>
            </a:pPr>
            <a:r>
              <a:rPr lang="en-US" dirty="0"/>
              <a:t>	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4A0E1F-DC6A-5411-48FF-96B19AEB0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EE58-7398-4322-A680-E998EE094C7A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D184F9-BB8B-89F9-093B-E65CD8E3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315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Integrated Psychotherapy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Knobloch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lvl="0" indent="-514350">
              <a:buFont typeface="+mj-lt"/>
              <a:buAutoNum type="arabicPeriod"/>
            </a:pPr>
            <a:endParaRPr lang="cs-CZ" dirty="0"/>
          </a:p>
          <a:p>
            <a:pPr marL="596646" lvl="0" indent="-514350">
              <a:buSzPct val="100000"/>
              <a:buFont typeface="+mj-lt"/>
              <a:buAutoNum type="arabicPeriod" startAt="6"/>
            </a:pPr>
            <a:r>
              <a:rPr lang="en-GB" dirty="0"/>
              <a:t>Mental life as a group process: </a:t>
            </a:r>
            <a:br>
              <a:rPr lang="en-GB" dirty="0"/>
            </a:br>
            <a:r>
              <a:rPr lang="en-GB" dirty="0"/>
              <a:t>Group schema</a:t>
            </a:r>
            <a:endParaRPr lang="cs-CZ" dirty="0"/>
          </a:p>
          <a:p>
            <a:pPr marL="82296" indent="0">
              <a:buNone/>
            </a:pPr>
            <a:r>
              <a:rPr lang="en-US" dirty="0"/>
              <a:t>	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3D1476-D00A-46A2-30B7-D66BF2258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85482-FFB0-40D4-A63C-FD413B5F8D24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E4CC08-4EA7-E7DD-5EFE-9AD48FB9B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315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Schema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28800"/>
            <a:ext cx="6345737" cy="4524382"/>
          </a:xfr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74C0B1-7B0D-BF09-305A-19B6370C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B01-9E2F-4C62-8F88-A6E8A41D4D51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1CF22C-568D-D988-FB52-E3157008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98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25849" y="194400"/>
            <a:ext cx="8100392" cy="186644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ntegrated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Psychotherapy/Knobloch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theoretical system with extensive application possibilities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403648" y="4797152"/>
            <a:ext cx="7406640" cy="1752600"/>
          </a:xfrm>
          <a:prstGeom prst="rect">
            <a:avLst/>
          </a:prstGeom>
        </p:spPr>
        <p:txBody>
          <a:bodyPr tIns="0">
            <a:no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cs-CZ" sz="2800" dirty="0"/>
          </a:p>
          <a:p>
            <a:r>
              <a:rPr lang="cs-CZ" sz="2200" b="1" dirty="0" err="1"/>
              <a:t>Presented</a:t>
            </a:r>
            <a:r>
              <a:rPr lang="cs-CZ" sz="2200" b="1" dirty="0"/>
              <a:t> by:</a:t>
            </a:r>
          </a:p>
          <a:p>
            <a:r>
              <a:rPr lang="cs-CZ" sz="2200" dirty="0"/>
              <a:t>PhDr. Iva </a:t>
            </a:r>
            <a:r>
              <a:rPr lang="cs-CZ" sz="2200" dirty="0" err="1"/>
              <a:t>Enachescu-Hroncová</a:t>
            </a:r>
            <a:r>
              <a:rPr lang="cs-CZ" sz="2200" dirty="0"/>
              <a:t>, PhD.</a:t>
            </a:r>
          </a:p>
          <a:p>
            <a:r>
              <a:rPr lang="cs-CZ" sz="2200" dirty="0"/>
              <a:t>Mgr. Vladimír A. </a:t>
            </a:r>
            <a:r>
              <a:rPr lang="cs-CZ" sz="2200" dirty="0" err="1"/>
              <a:t>Enachescu</a:t>
            </a:r>
            <a:r>
              <a:rPr lang="cs-CZ" sz="2200" dirty="0"/>
              <a:t>, PhD.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05" y="2165090"/>
            <a:ext cx="334407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74EFE8-C166-483C-4BBE-C136CA55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8204-209F-400D-B922-B502D39CCD49}" type="datetime1">
              <a:rPr lang="en-US" smtClean="0"/>
              <a:t>4/2/2024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8A6597A-7B28-5CE3-C047-FFDAD0D1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976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Integrated Psychotherapy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Knobloch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lvl="0" indent="-514350">
              <a:buFont typeface="+mj-lt"/>
              <a:buAutoNum type="arabicPeriod"/>
            </a:pPr>
            <a:endParaRPr lang="cs-CZ" dirty="0"/>
          </a:p>
          <a:p>
            <a:pPr marL="596646" lvl="0" indent="-514350">
              <a:buSzPct val="100000"/>
              <a:buFont typeface="+mj-lt"/>
              <a:buAutoNum type="arabicPeriod" startAt="7"/>
            </a:pPr>
            <a:r>
              <a:rPr lang="en-GB" dirty="0"/>
              <a:t>Social exchange</a:t>
            </a:r>
            <a:endParaRPr lang="cs-CZ" dirty="0"/>
          </a:p>
          <a:p>
            <a:pPr marL="596646" indent="-514350">
              <a:buSzPct val="100000"/>
              <a:buFont typeface="+mj-lt"/>
              <a:buAutoNum type="arabicPeriod" startAt="7"/>
            </a:pPr>
            <a:endParaRPr lang="en-US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2B36BF-D373-C35E-0A03-924EA498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06E6-A4CA-4434-B0B6-DA5A3C1DC85B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C5A620-89E0-95EB-B4D6-0ED04C67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315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Integrated Psychotherapy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Knobloch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lvl="0" indent="-514350">
              <a:buFont typeface="+mj-lt"/>
              <a:buAutoNum type="arabicPeriod"/>
            </a:pPr>
            <a:endParaRPr lang="cs-CZ" dirty="0"/>
          </a:p>
          <a:p>
            <a:pPr marL="596646" indent="-514350">
              <a:buSzPct val="100000"/>
              <a:buFont typeface="+mj-lt"/>
              <a:buAutoNum type="arabicPeriod" startAt="8"/>
            </a:pPr>
            <a:r>
              <a:rPr lang="en-GB" dirty="0"/>
              <a:t>Musical experience as an interpersonal process</a:t>
            </a:r>
            <a:r>
              <a:rPr lang="en-US" dirty="0"/>
              <a:t>	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F3C7F51-F04C-BFAA-93EE-7859882D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DDA-3C61-45FA-9060-61AA584F5B69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A78B54-1004-93B9-F3C9-59DF3383D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315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Circumplex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96752"/>
            <a:ext cx="5344350" cy="5317629"/>
          </a:xfr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3A066B-6C89-CDC3-4113-1CD946ED3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88B0-91EF-4623-A8BC-2A891328E0AC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E52AAD-6684-BF47-32DD-B3A14245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724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Integrated Psychotherapy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Knobloch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lvl="0" indent="-514350">
              <a:buFont typeface="+mj-lt"/>
              <a:buAutoNum type="arabicPeriod"/>
            </a:pPr>
            <a:endParaRPr lang="cs-CZ" dirty="0"/>
          </a:p>
          <a:p>
            <a:pPr marL="596646" indent="-514350">
              <a:buSzPct val="100000"/>
              <a:buFont typeface="+mj-lt"/>
              <a:buAutoNum type="arabicPeriod" startAt="9"/>
            </a:pPr>
            <a:r>
              <a:rPr lang="en-GB" dirty="0"/>
              <a:t>Contributions of evolutionary psychology</a:t>
            </a:r>
            <a:endParaRPr lang="en-US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44C956-E3BB-5D2C-23B3-4EB28AE9B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E873-1483-4F2F-B14A-27069B51E844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C36F3B-78AA-4DB0-87F1-3C962BEDC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700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Integrated Psychotherapy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Knobloch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628800"/>
            <a:ext cx="7498080" cy="1368152"/>
          </a:xfrm>
        </p:spPr>
        <p:txBody>
          <a:bodyPr>
            <a:normAutofit/>
          </a:bodyPr>
          <a:lstStyle/>
          <a:p>
            <a:pPr marL="596646" indent="-514350">
              <a:buSzPct val="100000"/>
              <a:buFont typeface="+mj-lt"/>
              <a:buAutoNum type="arabicPeriod" startAt="10"/>
            </a:pPr>
            <a:r>
              <a:rPr lang="en-US" dirty="0"/>
              <a:t>The future of Integrated </a:t>
            </a:r>
            <a:r>
              <a:rPr lang="cs-CZ" dirty="0"/>
              <a:t>P</a:t>
            </a:r>
            <a:r>
              <a:rPr lang="en-US" dirty="0" err="1"/>
              <a:t>sychother</a:t>
            </a:r>
            <a:r>
              <a:rPr lang="cs-CZ" dirty="0"/>
              <a:t>a</a:t>
            </a:r>
            <a:r>
              <a:rPr lang="en-US" dirty="0" err="1"/>
              <a:t>py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t="3383" r="1324" b="1808"/>
          <a:stretch/>
        </p:blipFill>
        <p:spPr>
          <a:xfrm>
            <a:off x="2123727" y="2780928"/>
            <a:ext cx="5328593" cy="270374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403648" y="573325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</a:t>
            </a:r>
            <a:r>
              <a:rPr lang="cs-CZ" b="1" dirty="0" err="1"/>
              <a:t>rof</a:t>
            </a:r>
            <a:r>
              <a:rPr lang="cs-CZ" b="1" dirty="0"/>
              <a:t>.</a:t>
            </a:r>
            <a:r>
              <a:rPr lang="en-US" b="1" dirty="0"/>
              <a:t> </a:t>
            </a:r>
            <a:r>
              <a:rPr lang="cs-CZ" b="1" dirty="0" err="1"/>
              <a:t>MUDr</a:t>
            </a:r>
            <a:r>
              <a:rPr lang="en-US" b="1" dirty="0"/>
              <a:t>.</a:t>
            </a:r>
            <a:r>
              <a:rPr lang="cs-CZ" b="1" dirty="0"/>
              <a:t> Ferdinand Knobloch,</a:t>
            </a:r>
            <a:r>
              <a:rPr lang="en-US" b="1" dirty="0"/>
              <a:t> </a:t>
            </a:r>
            <a:r>
              <a:rPr lang="cs-CZ" b="1" dirty="0" err="1"/>
              <a:t>CSc</a:t>
            </a:r>
            <a:r>
              <a:rPr lang="en-US" b="1" dirty="0"/>
              <a:t>. </a:t>
            </a:r>
            <a:r>
              <a:rPr lang="cs-CZ" b="1" dirty="0"/>
              <a:t>(Czech), F</a:t>
            </a:r>
            <a:r>
              <a:rPr lang="en-US" b="1" dirty="0"/>
              <a:t>.</a:t>
            </a:r>
            <a:r>
              <a:rPr lang="cs-CZ" b="1" dirty="0"/>
              <a:t>R</a:t>
            </a:r>
            <a:r>
              <a:rPr lang="en-US" b="1" dirty="0"/>
              <a:t>.</a:t>
            </a:r>
            <a:r>
              <a:rPr lang="cs-CZ" b="1" dirty="0"/>
              <a:t>C</a:t>
            </a:r>
            <a:r>
              <a:rPr lang="en-US" b="1" dirty="0"/>
              <a:t>.</a:t>
            </a:r>
            <a:r>
              <a:rPr lang="cs-CZ" b="1" dirty="0"/>
              <a:t>P (</a:t>
            </a:r>
            <a:r>
              <a:rPr lang="cs-CZ" b="1" dirty="0" err="1"/>
              <a:t>Canada</a:t>
            </a:r>
            <a:r>
              <a:rPr lang="cs-CZ" b="1" dirty="0"/>
              <a:t>)</a:t>
            </a:r>
            <a:br>
              <a:rPr lang="cs-CZ" b="1" dirty="0"/>
            </a:br>
            <a:r>
              <a:rPr lang="cs-CZ" b="1" dirty="0"/>
              <a:t>Prof.</a:t>
            </a:r>
            <a:r>
              <a:rPr lang="en-US" b="1" dirty="0"/>
              <a:t> </a:t>
            </a:r>
            <a:r>
              <a:rPr lang="cs-CZ" b="1" dirty="0"/>
              <a:t>MUDr. Jiřina Knoblochová,</a:t>
            </a:r>
            <a:r>
              <a:rPr lang="en-US" b="1" dirty="0"/>
              <a:t> </a:t>
            </a:r>
            <a:r>
              <a:rPr lang="cs-CZ" b="1" dirty="0"/>
              <a:t>CSc.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DBE9179-C2BB-CE26-E9A2-C08A75B17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7ADA-CCD1-4393-B1F2-25436C20822A}" type="datetime1">
              <a:rPr lang="en-US" smtClean="0"/>
              <a:t>4/2/2024</a:t>
            </a:fld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63C22A5-0673-6AE2-3021-FF0784B1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31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HOW IS </a:t>
            </a:r>
            <a:r>
              <a:rPr lang="cs-CZ" b="1" dirty="0"/>
              <a:t>IP </a:t>
            </a:r>
            <a:r>
              <a:rPr lang="en-US" b="1" dirty="0"/>
              <a:t>VIEWED BY OTHERS?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988840"/>
            <a:ext cx="7498080" cy="2376264"/>
          </a:xfrm>
        </p:spPr>
        <p:txBody>
          <a:bodyPr>
            <a:normAutofit fontScale="77500" lnSpcReduction="20000"/>
          </a:bodyPr>
          <a:lstStyle/>
          <a:p>
            <a:pPr marL="82296" indent="0">
              <a:buNone/>
            </a:pPr>
            <a:r>
              <a:rPr lang="en-US" i="1" dirty="0"/>
              <a:t>“For maximal eﬀectiveness, a psychotherapeutic program should have the following characteristics… Improbable as it may seem, the system of </a:t>
            </a:r>
            <a:r>
              <a:rPr lang="en-US" b="1" i="1" dirty="0"/>
              <a:t>Integrated Psychotherapy </a:t>
            </a:r>
            <a:r>
              <a:rPr lang="en-US" i="1" dirty="0"/>
              <a:t>presented</a:t>
            </a:r>
            <a:r>
              <a:rPr lang="cs-CZ" i="1" dirty="0"/>
              <a:t> </a:t>
            </a:r>
            <a:r>
              <a:rPr lang="en-US" i="1" dirty="0"/>
              <a:t>in this book approaches such an ideal. That this can be said attests to the unusual, if not unique, qualiﬁcation of Ferdinand and </a:t>
            </a:r>
            <a:r>
              <a:rPr lang="en-US" i="1" dirty="0" err="1"/>
              <a:t>Jirina</a:t>
            </a:r>
            <a:r>
              <a:rPr lang="en-US" i="1" dirty="0"/>
              <a:t> </a:t>
            </a:r>
            <a:r>
              <a:rPr lang="en-US" i="1" dirty="0" err="1"/>
              <a:t>Knobloch</a:t>
            </a:r>
            <a:r>
              <a:rPr lang="en-US" i="1" dirty="0"/>
              <a:t>…”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475656" y="4653136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Jerome D. Frank, MD, PhD, Professor Emeritus of Psychiatry, The University of Johns Hopkins, Medical School, Baltimore</a:t>
            </a:r>
          </a:p>
          <a:p>
            <a:r>
              <a:rPr lang="cs-CZ" dirty="0" err="1"/>
              <a:t>Foreword</a:t>
            </a:r>
            <a:r>
              <a:rPr lang="cs-CZ" dirty="0"/>
              <a:t>. </a:t>
            </a:r>
            <a:r>
              <a:rPr lang="cs-CZ" dirty="0" err="1"/>
              <a:t>F.Knobloch</a:t>
            </a:r>
            <a:r>
              <a:rPr lang="cs-CZ" dirty="0"/>
              <a:t> &amp; J. Knobloch, </a:t>
            </a:r>
            <a:r>
              <a:rPr lang="cs-CZ" dirty="0" err="1"/>
              <a:t>Integrated</a:t>
            </a:r>
            <a:r>
              <a:rPr lang="cs-CZ" dirty="0"/>
              <a:t> </a:t>
            </a:r>
            <a:r>
              <a:rPr lang="cs-CZ" dirty="0" err="1"/>
              <a:t>Psychotherapy</a:t>
            </a:r>
            <a:r>
              <a:rPr lang="cs-CZ" dirty="0"/>
              <a:t>. New York: J. </a:t>
            </a:r>
            <a:r>
              <a:rPr lang="cs-CZ" dirty="0" err="1"/>
              <a:t>Aronson</a:t>
            </a:r>
            <a:r>
              <a:rPr lang="cs-CZ" dirty="0"/>
              <a:t>, 1979, XI.</a:t>
            </a:r>
          </a:p>
          <a:p>
            <a:endParaRPr lang="cs-CZ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AB2F5D9-57C4-679C-5A93-2A01DE0D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CAF9-8812-454A-B9FF-A29E0596CA76}" type="datetime1">
              <a:rPr lang="en-US" smtClean="0"/>
              <a:t>4/2/2024</a:t>
            </a:fld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641C9E-D226-7F79-F272-F5BB01FB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179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122329" y="4189379"/>
            <a:ext cx="562356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Thank You for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Your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Attention</a:t>
            </a:r>
            <a:endParaRPr lang="cs-CZ" b="1" dirty="0">
              <a:solidFill>
                <a:schemeClr val="bg2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29C8CB3-27FE-F5AC-3F56-67E1933F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22" y="1811371"/>
            <a:ext cx="2191975" cy="184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454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1FB97-8870-FF4F-D794-F6E7BB711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1477780"/>
            <a:ext cx="7498080" cy="857250"/>
          </a:xfrm>
        </p:spPr>
        <p:txBody>
          <a:bodyPr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661481-34B0-0F87-3645-13EBDBF75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08" y="2731258"/>
            <a:ext cx="7498080" cy="2010486"/>
          </a:xfrm>
        </p:spPr>
        <p:txBody>
          <a:bodyPr>
            <a:noAutofit/>
          </a:bodyPr>
          <a:lstStyle/>
          <a:p>
            <a:pPr marL="82296" indent="0" algn="ctr">
              <a:lnSpc>
                <a:spcPct val="115000"/>
              </a:lnSpc>
              <a:spcAft>
                <a:spcPts val="750"/>
              </a:spcAft>
              <a:buNone/>
            </a:pPr>
            <a:r>
              <a:rPr lang="en-GB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director of INCIP:</a:t>
            </a:r>
            <a:b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Iva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Enachescu-Hroncová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Ph.D.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6" indent="0" algn="ctr">
              <a:lnSpc>
                <a:spcPct val="115000"/>
              </a:lnSpc>
              <a:spcAft>
                <a:spcPts val="750"/>
              </a:spcAft>
              <a:buNone/>
            </a:pP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 address:</a:t>
            </a:r>
            <a:b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incip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volny.cz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lnSpc>
                <a:spcPct val="115000"/>
              </a:lnSpc>
              <a:spcAft>
                <a:spcPts val="750"/>
              </a:spcAft>
              <a:buNone/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www.incip.cz</a:t>
            </a:r>
            <a:endParaRPr lang="cs-CZ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082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260648"/>
            <a:ext cx="7171888" cy="108012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subTitle" idx="1"/>
          </p:nvPr>
        </p:nvSpPr>
        <p:spPr>
          <a:xfrm>
            <a:off x="1403648" y="5301208"/>
            <a:ext cx="7406640" cy="1248544"/>
          </a:xfrm>
        </p:spPr>
        <p:txBody>
          <a:bodyPr>
            <a:normAutofit/>
          </a:bodyPr>
          <a:lstStyle/>
          <a:p>
            <a:r>
              <a:rPr lang="cs-CZ" sz="2200" b="1" dirty="0" err="1"/>
              <a:t>Presented</a:t>
            </a:r>
            <a:r>
              <a:rPr lang="cs-CZ" sz="2200" b="1" dirty="0"/>
              <a:t> by: </a:t>
            </a:r>
          </a:p>
          <a:p>
            <a:r>
              <a:rPr lang="cs-CZ" sz="2200" dirty="0"/>
              <a:t>PhDr. Iva </a:t>
            </a:r>
            <a:r>
              <a:rPr lang="cs-CZ" sz="2200" dirty="0" err="1"/>
              <a:t>Enachescu-Hroncová</a:t>
            </a:r>
            <a:r>
              <a:rPr lang="cs-CZ" sz="2200" dirty="0"/>
              <a:t>, PhD.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04256"/>
            <a:ext cx="334322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04256"/>
            <a:ext cx="334407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BF4EAB-8FCB-2A06-0E13-A6FAFBFF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418D-0012-4075-BB9B-FBDEB0799E3F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7899F5-5815-E5F1-22F1-9C4C3B5E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69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171888" cy="112488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</a:t>
            </a: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Integrated Psychotherapy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Knobloch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subTitle" idx="1"/>
          </p:nvPr>
        </p:nvSpPr>
        <p:spPr>
          <a:xfrm>
            <a:off x="1403648" y="5013176"/>
            <a:ext cx="7406640" cy="1536576"/>
          </a:xfrm>
        </p:spPr>
        <p:txBody>
          <a:bodyPr>
            <a:noAutofit/>
          </a:bodyPr>
          <a:lstStyle/>
          <a:p>
            <a:r>
              <a:rPr lang="en-US" sz="2200" b="1" dirty="0"/>
              <a:t>Prepared by:</a:t>
            </a:r>
          </a:p>
          <a:p>
            <a:r>
              <a:rPr lang="cs-CZ" sz="2200" dirty="0"/>
              <a:t>PhDr. Iva </a:t>
            </a:r>
            <a:r>
              <a:rPr lang="cs-CZ" sz="2200" dirty="0" err="1"/>
              <a:t>Enachescu-Hroncová</a:t>
            </a:r>
            <a:r>
              <a:rPr lang="cs-CZ" sz="2200" dirty="0"/>
              <a:t>, PhD.</a:t>
            </a:r>
          </a:p>
          <a:p>
            <a:r>
              <a:rPr lang="cs-CZ" sz="2200" b="1" dirty="0" err="1"/>
              <a:t>Presented</a:t>
            </a:r>
            <a:r>
              <a:rPr lang="cs-CZ" sz="2200" b="1" dirty="0"/>
              <a:t> by: </a:t>
            </a:r>
          </a:p>
          <a:p>
            <a:r>
              <a:rPr lang="cs-CZ" sz="2200" dirty="0"/>
              <a:t>Mgr. Vladimír A. </a:t>
            </a:r>
            <a:r>
              <a:rPr lang="cs-CZ" sz="2200" dirty="0" err="1"/>
              <a:t>Enachescu</a:t>
            </a:r>
            <a:r>
              <a:rPr lang="cs-CZ" sz="2200" dirty="0"/>
              <a:t>, PhD.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04256"/>
            <a:ext cx="334322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04256"/>
            <a:ext cx="334407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6F30145-D342-ED88-0BF3-0A033C67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2E15C-CB83-490C-9F96-F3A8A6DF9FD8}" type="datetime1">
              <a:rPr lang="en-US" smtClean="0"/>
              <a:t>4/2/2024</a:t>
            </a:fld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3873DE-4326-48E7-B10D-6766CDE6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819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Integrated Psychotherapy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Knobloch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556792"/>
            <a:ext cx="7498080" cy="4968552"/>
          </a:xfrm>
        </p:spPr>
        <p:txBody>
          <a:bodyPr>
            <a:normAutofit fontScale="92500" lnSpcReduction="20000"/>
          </a:bodyPr>
          <a:lstStyle/>
          <a:p>
            <a:pPr marL="596646" lvl="0" indent="-514350">
              <a:buFont typeface="+mj-lt"/>
              <a:buAutoNum type="arabicPeriod"/>
            </a:pPr>
            <a:r>
              <a:rPr lang="en-GB" sz="2600" dirty="0"/>
              <a:t>Philosophical background</a:t>
            </a:r>
            <a:endParaRPr lang="cs-CZ" sz="2600" dirty="0"/>
          </a:p>
          <a:p>
            <a:pPr marL="596646" lvl="0" indent="-514350">
              <a:buFont typeface="+mj-lt"/>
              <a:buAutoNum type="arabicPeriod"/>
            </a:pPr>
            <a:r>
              <a:rPr lang="en-GB" sz="2600" dirty="0"/>
              <a:t>From Freud’s family taboo to family psychotherapy</a:t>
            </a:r>
            <a:endParaRPr lang="cs-CZ" sz="2600" dirty="0"/>
          </a:p>
          <a:p>
            <a:pPr marL="596646" lvl="0" indent="-514350">
              <a:buFont typeface="+mj-lt"/>
              <a:buAutoNum type="arabicPeriod"/>
            </a:pPr>
            <a:r>
              <a:rPr lang="en-GB" sz="2600" dirty="0"/>
              <a:t>From </a:t>
            </a:r>
            <a:r>
              <a:rPr lang="en-GB" sz="2600" dirty="0" err="1"/>
              <a:t>mentalism</a:t>
            </a:r>
            <a:r>
              <a:rPr lang="en-GB" sz="2600" dirty="0"/>
              <a:t> to the concept of the whole organism</a:t>
            </a:r>
            <a:endParaRPr lang="cs-CZ" sz="2600" dirty="0"/>
          </a:p>
          <a:p>
            <a:pPr marL="596646" lvl="0" indent="-514350">
              <a:buFont typeface="+mj-lt"/>
              <a:buAutoNum type="arabicPeriod"/>
            </a:pPr>
            <a:r>
              <a:rPr lang="en-GB" sz="2600" dirty="0"/>
              <a:t>From a therapeutic community to a psychotherapeutic community</a:t>
            </a:r>
            <a:endParaRPr lang="cs-CZ" sz="2600" dirty="0"/>
          </a:p>
          <a:p>
            <a:pPr marL="596646" lvl="0" indent="-514350">
              <a:buFont typeface="+mj-lt"/>
              <a:buAutoNum type="arabicPeriod"/>
            </a:pPr>
            <a:r>
              <a:rPr lang="en-GB" sz="2600" dirty="0"/>
              <a:t>From the system of one person to the system of a small social group</a:t>
            </a:r>
            <a:endParaRPr lang="cs-CZ" sz="2600" dirty="0"/>
          </a:p>
          <a:p>
            <a:pPr marL="596646" lvl="0" indent="-514350">
              <a:buFont typeface="+mj-lt"/>
              <a:buAutoNum type="arabicPeriod"/>
            </a:pPr>
            <a:r>
              <a:rPr lang="en-GB" sz="2600" dirty="0"/>
              <a:t>Mental life as a group process: Group schema</a:t>
            </a:r>
            <a:endParaRPr lang="cs-CZ" sz="2600" dirty="0"/>
          </a:p>
          <a:p>
            <a:pPr marL="596646" lvl="0" indent="-514350">
              <a:buFont typeface="+mj-lt"/>
              <a:buAutoNum type="arabicPeriod"/>
            </a:pPr>
            <a:r>
              <a:rPr lang="en-GB" sz="2600" dirty="0"/>
              <a:t>Social exchange</a:t>
            </a:r>
            <a:endParaRPr lang="cs-CZ" sz="2600" dirty="0"/>
          </a:p>
          <a:p>
            <a:pPr marL="596646" lvl="0" indent="-514350">
              <a:buFont typeface="+mj-lt"/>
              <a:buAutoNum type="arabicPeriod"/>
            </a:pPr>
            <a:r>
              <a:rPr lang="en-GB" sz="2600" dirty="0"/>
              <a:t>Musical experience as an interpersonal process</a:t>
            </a:r>
            <a:endParaRPr lang="cs-CZ" sz="2600" dirty="0"/>
          </a:p>
          <a:p>
            <a:pPr marL="596646" lvl="0" indent="-514350">
              <a:buFont typeface="+mj-lt"/>
              <a:buAutoNum type="arabicPeriod"/>
            </a:pPr>
            <a:r>
              <a:rPr lang="en-GB" sz="2600" dirty="0"/>
              <a:t>Contributions of evolutionary psychology</a:t>
            </a:r>
            <a:endParaRPr lang="cs-CZ" sz="2600" dirty="0"/>
          </a:p>
          <a:p>
            <a:pPr marL="596646" indent="-514350">
              <a:buFont typeface="+mj-lt"/>
              <a:buAutoNum type="arabicPeriod"/>
            </a:pPr>
            <a:r>
              <a:rPr lang="en-GB" sz="2600" dirty="0"/>
              <a:t>The future of Integrated Psychotherapy</a:t>
            </a:r>
            <a:endParaRPr lang="cs-CZ" sz="2600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0985FE-9A27-DAE8-A82F-16D1A2543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FC5EF-4EE5-48A9-B614-898D8A4FA383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D97090-4ACE-90FE-C3A5-5A0DF255E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510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Integrated Psychotherapy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Knobloch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lvl="0" indent="-514350">
              <a:buFont typeface="+mj-lt"/>
              <a:buAutoNum type="arabicPeriod"/>
            </a:pPr>
            <a:endParaRPr lang="cs-CZ" dirty="0"/>
          </a:p>
          <a:p>
            <a:pPr marL="596646" indent="-514350">
              <a:buSzPct val="100000"/>
              <a:buFont typeface="+mj-lt"/>
              <a:buAutoNum type="arabicPeriod"/>
            </a:pPr>
            <a:r>
              <a:rPr lang="en-GB" dirty="0"/>
              <a:t>Philosophical background</a:t>
            </a:r>
            <a:endParaRPr lang="cs-CZ" dirty="0"/>
          </a:p>
          <a:p>
            <a:pPr marL="82296" lv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7C4323-BF05-5F26-44BE-74D48657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1F4D-9231-4FF0-9C7A-AB0FD2890913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F1E878-686A-0B19-1094-5FE907EB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454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Decrease of</a:t>
            </a:r>
            <a:r>
              <a:rPr lang="cs-CZ" dirty="0"/>
              <a:t> </a:t>
            </a:r>
            <a:r>
              <a:rPr lang="en-US" dirty="0"/>
              <a:t>Neurotic Symptoms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00808"/>
            <a:ext cx="5990654" cy="3949028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DE72D8-BFE0-E148-355C-A6D8C87F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56D7-9731-4FA6-8AE1-B40DCD5DEDDA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26A986-83CF-D458-2DE3-12CA9BEE0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47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Harmful Traits Scale Totals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/>
          <a:stretch/>
        </p:blipFill>
        <p:spPr>
          <a:xfrm>
            <a:off x="2674054" y="1297086"/>
            <a:ext cx="4994290" cy="5372274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0DC54B-6BEF-2AC9-9453-E6DC9846D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0834-47B0-423E-B9AC-92A5615C134E}" type="datetime1">
              <a:rPr lang="en-US" smtClean="0"/>
              <a:t>4/2/2024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81F4AD-5135-629E-D9C4-B998EA66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478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Harmful Traits Change Scores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/>
          <a:stretch/>
        </p:blipFill>
        <p:spPr>
          <a:xfrm>
            <a:off x="1365694" y="1484784"/>
            <a:ext cx="7094738" cy="4968552"/>
          </a:xfr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185F5C-A5D2-0075-AD2D-B5BB6EEA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CF1-6B4B-401F-94E7-5131B54BE9E1}" type="datetime1">
              <a:rPr lang="en-US" smtClean="0"/>
              <a:t>4/2/2024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FC5D6B-C114-967B-0864-14B1780B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5C24-65A4-459B-ACD5-8F1004A5B46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2768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598</TotalTime>
  <Words>620</Words>
  <Application>Microsoft Office PowerPoint</Application>
  <PresentationFormat>Předvádění na obrazovce (4:3)</PresentationFormat>
  <Paragraphs>157</Paragraphs>
  <Slides>27</Slides>
  <Notes>27</Notes>
  <HiddenSlides>0</HiddenSlides>
  <MMClips>3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5" baseType="lpstr">
      <vt:lpstr>Arial</vt:lpstr>
      <vt:lpstr>Calibri</vt:lpstr>
      <vt:lpstr>Gill Sans MT</vt:lpstr>
      <vt:lpstr>Myriad Pro</vt:lpstr>
      <vt:lpstr>Times New Roman</vt:lpstr>
      <vt:lpstr>Verdana</vt:lpstr>
      <vt:lpstr>Wingdings 2</vt:lpstr>
      <vt:lpstr>Slunovrat</vt:lpstr>
      <vt:lpstr>The Society for the Exploration of Psychotherapy Integration (SEPI) </vt:lpstr>
      <vt:lpstr>Integrated Psychotherapy/Knobloch A theoretical system with extensive application possibilities</vt:lpstr>
      <vt:lpstr>Introduction</vt:lpstr>
      <vt:lpstr>The Bases of Integrated Psychotherapy (Knobloch)</vt:lpstr>
      <vt:lpstr>The Bases of Integrated Psychotherapy (Knobloch)</vt:lpstr>
      <vt:lpstr>The Bases of Integrated Psychotherapy (Knobloch)</vt:lpstr>
      <vt:lpstr>Decrease of Neurotic Symptoms</vt:lpstr>
      <vt:lpstr>Harmful Traits Scale Totals</vt:lpstr>
      <vt:lpstr>Harmful Traits Change Scores</vt:lpstr>
      <vt:lpstr>Reduction of Harmful Traits</vt:lpstr>
      <vt:lpstr>The Bases of Integrated Psychotherapy (Knobloch)</vt:lpstr>
      <vt:lpstr>The Bases of Integrated Psychotherapy (Knobloch)</vt:lpstr>
      <vt:lpstr>Real Father</vt:lpstr>
      <vt:lpstr>Ideal Father</vt:lpstr>
      <vt:lpstr>Ideal + Real Father</vt:lpstr>
      <vt:lpstr>The Bases of Integrated Psychotherapy (Knobloch)</vt:lpstr>
      <vt:lpstr>The Bases of Integrated Psychotherapy (Knobloch)</vt:lpstr>
      <vt:lpstr>The Bases of Integrated Psychotherapy (Knobloch)</vt:lpstr>
      <vt:lpstr>Group Schema</vt:lpstr>
      <vt:lpstr>The Bases of Integrated Psychotherapy (Knobloch)</vt:lpstr>
      <vt:lpstr>The Bases of Integrated Psychotherapy (Knobloch)</vt:lpstr>
      <vt:lpstr>Circumplex</vt:lpstr>
      <vt:lpstr>The Bases of Integrated Psychotherapy (Knobloch)</vt:lpstr>
      <vt:lpstr>The Bases of Integrated Psychotherapy (Knobloch)</vt:lpstr>
      <vt:lpstr>HOW IS IP VIEWED BY OTHERS?</vt:lpstr>
      <vt:lpstr>Thank You for Your Attention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Jakub Šnevajs</dc:creator>
  <cp:lastModifiedBy>Jakub Šnevajs</cp:lastModifiedBy>
  <cp:revision>78</cp:revision>
  <dcterms:created xsi:type="dcterms:W3CDTF">2012-10-15T17:00:12Z</dcterms:created>
  <dcterms:modified xsi:type="dcterms:W3CDTF">2024-04-02T21:34:22Z</dcterms:modified>
</cp:coreProperties>
</file>