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  <p:sldMasterId id="2147483678" r:id="rId2"/>
    <p:sldMasterId id="2147483714" r:id="rId3"/>
  </p:sldMasterIdLst>
  <p:notesMasterIdLst>
    <p:notesMasterId r:id="rId10"/>
  </p:notesMasterIdLst>
  <p:sldIdLst>
    <p:sldId id="261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88434" autoAdjust="0"/>
  </p:normalViewPr>
  <p:slideViewPr>
    <p:cSldViewPr snapToGrid="0" snapToObjects="1">
      <p:cViewPr varScale="1">
        <p:scale>
          <a:sx n="79" d="100"/>
          <a:sy n="79" d="100"/>
        </p:scale>
        <p:origin x="1352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5D8A7-1323-F64B-BAE0-EABBA4D89DB5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DF47E-12AA-B542-95EF-52A7AE2A78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Source:  https://www.prospects.ac.uk/careers-advice/what-can-i-do-with-my-degree/psychology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15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on ucas.com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69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6 months after</a:t>
            </a:r>
            <a:r>
              <a:rPr lang="en-GB" baseline="0" dirty="0"/>
              <a:t> graduating isn't very long, and generally students are not in their dream career - they could be saving up to go travelling, continuing working in their part time role at university, or deciding what they want to do next.</a:t>
            </a:r>
          </a:p>
          <a:p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Retail, catering and bar work doesn't necessarily mean a shop assistant or waiting staff, they could be on the Aldi '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Graduate Area Manager Programme' (graduate scheme)</a:t>
            </a:r>
            <a:r>
              <a:rPr lang="en-GB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starting salary of £44,000 and a fully expensed Audi / BMW! Graduates from any subject can apply – lots of employers value your degree and how well you did in it, rather than what subject you studied.</a:t>
            </a:r>
            <a:r>
              <a:rPr lang="en-GB" baseline="0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1DF47E-12AA-B542-95EF-52A7AE2A782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5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5/19/21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02233"/>
            <a:ext cx="9144000" cy="23876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190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94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86200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5/19/21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spc="-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6F0D7-A08E-EF4A-A121-A48317DF3533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BF80ED-7CAB-1947-AEF3-BA88721F956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pPr/>
              <a:t>5/19/21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4C33D-B078-2E4D-900D-3DA5E5E4F2E0}" type="datetimeFigureOut">
              <a:rPr lang="en-US" smtClean="0"/>
              <a:t>5/19/21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09843D3-577B-F148-B9AE-B1C90A43B40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theme" Target="../theme/theme2.xml"/><Relationship Id="rId9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6.png"/><Relationship Id="rId5" Type="http://schemas.openxmlformats.org/officeDocument/2006/relationships/image" Target="../media/image1.png"/><Relationship Id="rId4" Type="http://schemas.openxmlformats.org/officeDocument/2006/relationships/theme" Target="../theme/theme3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football ball&#10;&#10;Description automatically generated">
            <a:extLst>
              <a:ext uri="{FF2B5EF4-FFF2-40B4-BE49-F238E27FC236}">
                <a16:creationId xmlns:a16="http://schemas.microsoft.com/office/drawing/2014/main" id="{C33E743D-EC1A-4157-8391-1F8AC87EEE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5/19/21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D5910E54-2A98-42FB-B394-38514E3DCE5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44944" y="5817181"/>
            <a:ext cx="2177012" cy="823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136809-9B14-40FF-BC9C-8E8B8F2CD4ED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070" y="5817181"/>
            <a:ext cx="2036999" cy="749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F1710C31-B759-4029-A79D-41255411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5/19/21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89"/>
          <a:stretch/>
        </p:blipFill>
        <p:spPr>
          <a:xfrm>
            <a:off x="539005" y="5843759"/>
            <a:ext cx="9543250" cy="86936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52784E6-0BC8-DB4E-85C5-40D160C2BA3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252656" y="6027972"/>
            <a:ext cx="1137209" cy="492101"/>
          </a:xfrm>
          <a:prstGeom prst="rect">
            <a:avLst/>
          </a:prstGeom>
        </p:spPr>
      </p:pic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BBD914C0-441D-4747-AECE-72607606484D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4C26B8-8DA1-4DC1-B806-3D8035032C56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close up of a football ball&#10;&#10;Description automatically generated">
            <a:extLst>
              <a:ext uri="{FF2B5EF4-FFF2-40B4-BE49-F238E27FC236}">
                <a16:creationId xmlns:a16="http://schemas.microsoft.com/office/drawing/2014/main" id="{7F323D1E-A442-45E2-82C6-B623F3EF04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30219" t="37338"/>
          <a:stretch/>
        </p:blipFill>
        <p:spPr>
          <a:xfrm rot="16200000">
            <a:off x="8264436" y="1493521"/>
            <a:ext cx="5421085" cy="243404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3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230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C2C4C33D-B078-2E4D-900D-3DA5E5E4F2E0}" type="datetimeFigureOut">
              <a:rPr lang="en-US" smtClean="0"/>
              <a:pPr/>
              <a:t>5/19/21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DDFCF1-4CE4-E84A-805D-D40A188E982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1063" r="11765"/>
          <a:stretch/>
        </p:blipFill>
        <p:spPr>
          <a:xfrm>
            <a:off x="542612" y="5783995"/>
            <a:ext cx="9897452" cy="10182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98207A-8CDF-9143-9F22-490B2EA5AA79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577853" y="6115433"/>
            <a:ext cx="930210" cy="402527"/>
          </a:xfrm>
          <a:prstGeom prst="rect">
            <a:avLst/>
          </a:prstGeom>
        </p:spPr>
      </p:pic>
      <p:pic>
        <p:nvPicPr>
          <p:cNvPr id="10" name="Picture 9" descr="A picture containing clipart&#10;&#10;Description automatically generated">
            <a:extLst>
              <a:ext uri="{FF2B5EF4-FFF2-40B4-BE49-F238E27FC236}">
                <a16:creationId xmlns:a16="http://schemas.microsoft.com/office/drawing/2014/main" id="{83801C86-551B-4D87-A482-30E21FF80393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708448" y="4164434"/>
            <a:ext cx="3786192" cy="1432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C243AEA-19AD-4FE8-9FFE-5BD2926FF9EF}"/>
              </a:ext>
            </a:extLst>
          </p:cNvPr>
          <p:cNvPicPr/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571" y="4164434"/>
            <a:ext cx="3617709" cy="1231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52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40" baseline="0">
          <a:solidFill>
            <a:srgbClr val="7030A0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ionalcareersservice.direct.gov.uk/" TargetMode="External"/><Relationship Id="rId2" Type="http://schemas.openxmlformats.org/officeDocument/2006/relationships/hyperlink" Target="http://www.icould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iscoveruni.org.uk/" TargetMode="External"/><Relationship Id="rId5" Type="http://schemas.openxmlformats.org/officeDocument/2006/relationships/hyperlink" Target="http://www.ucas.com/" TargetMode="External"/><Relationship Id="rId4" Type="http://schemas.openxmlformats.org/officeDocument/2006/relationships/hyperlink" Target="http://www.prospects.ac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08689" y="1970689"/>
            <a:ext cx="8698302" cy="866895"/>
          </a:xfrm>
        </p:spPr>
        <p:txBody>
          <a:bodyPr>
            <a:normAutofit fontScale="90000"/>
          </a:bodyPr>
          <a:lstStyle/>
          <a:p>
            <a:r>
              <a:rPr lang="en-GB" dirty="0"/>
              <a:t>Careers in Psychology</a:t>
            </a:r>
          </a:p>
        </p:txBody>
      </p:sp>
    </p:spTree>
    <p:extLst>
      <p:ext uri="{BB962C8B-B14F-4D97-AF65-F5344CB8AC3E}">
        <p14:creationId xmlns:p14="http://schemas.microsoft.com/office/powerpoint/2010/main" val="316103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Skills gained from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731469" cy="3928789"/>
          </a:xfrm>
        </p:spPr>
        <p:txBody>
          <a:bodyPr>
            <a:normAutofit/>
          </a:bodyPr>
          <a:lstStyle/>
          <a:p>
            <a:r>
              <a:rPr lang="en-GB" sz="2600" dirty="0"/>
              <a:t>data collection, analysis and evaluation</a:t>
            </a:r>
          </a:p>
          <a:p>
            <a:r>
              <a:rPr lang="en-GB" sz="2600" dirty="0"/>
              <a:t>problem solving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/>
              <a:t>the ability to work independently and in a team</a:t>
            </a:r>
          </a:p>
          <a:p>
            <a:r>
              <a:rPr lang="en-GB" sz="2600" dirty="0"/>
              <a:t>written and verbal communication, including report writing and presenting</a:t>
            </a:r>
          </a:p>
          <a:p>
            <a:r>
              <a:rPr lang="en-US" sz="2600" dirty="0"/>
              <a:t>IT</a:t>
            </a:r>
            <a:endParaRPr lang="en-GB" sz="2600" dirty="0"/>
          </a:p>
          <a:p>
            <a:r>
              <a:rPr lang="en-GB" sz="2600" dirty="0"/>
              <a:t>handling of data</a:t>
            </a:r>
          </a:p>
          <a:p>
            <a:r>
              <a:rPr lang="en-GB" sz="2600" dirty="0"/>
              <a:t>analytical research</a:t>
            </a:r>
          </a:p>
          <a:p>
            <a:endParaRPr lang="en-GB" sz="26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60717"/>
            <a:ext cx="10515600" cy="1129971"/>
          </a:xfrm>
        </p:spPr>
        <p:txBody>
          <a:bodyPr/>
          <a:lstStyle/>
          <a:p>
            <a:r>
              <a:rPr lang="en-GB" dirty="0"/>
              <a:t>Examples of careers in Psychology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4536057" cy="4351338"/>
          </a:xfrm>
        </p:spPr>
        <p:txBody>
          <a:bodyPr>
            <a:normAutofit fontScale="92500" lnSpcReduction="10000"/>
          </a:bodyPr>
          <a:lstStyle/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Advice Worker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Careers Adviser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Counsellor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Police Detective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Human Resources Officer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Market Researcher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Mediator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Play Therapist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Policy Officer</a:t>
            </a:r>
          </a:p>
          <a:p>
            <a:pPr marL="361950" indent="-323850">
              <a:lnSpc>
                <a:spcPct val="120000"/>
              </a:lnSpc>
              <a:spcBef>
                <a:spcPts val="0"/>
              </a:spcBef>
              <a:defRPr/>
            </a:pPr>
            <a:r>
              <a:rPr lang="en-GB" sz="2600" dirty="0"/>
              <a:t>Psychotherapist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63241" y="1690688"/>
            <a:ext cx="4170872" cy="4351338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Clinical Psychologist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Researcher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US" sz="2600" dirty="0"/>
              <a:t>Forensic Psychologist</a:t>
            </a:r>
            <a:endParaRPr lang="en-GB" sz="2600" dirty="0"/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Further Education Teacher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Health Psychologist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High Intensity Therapist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Psychological Wellbeing Practitioner</a:t>
            </a:r>
          </a:p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en-GB" sz="2600" dirty="0"/>
              <a:t>Sport and Exercise Psychologist</a:t>
            </a:r>
          </a:p>
        </p:txBody>
      </p:sp>
    </p:spTree>
    <p:extLst>
      <p:ext uri="{BB962C8B-B14F-4D97-AF65-F5344CB8AC3E}">
        <p14:creationId xmlns:p14="http://schemas.microsoft.com/office/powerpoint/2010/main" val="891847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75484"/>
            <a:ext cx="9251731" cy="1325563"/>
          </a:xfrm>
        </p:spPr>
        <p:txBody>
          <a:bodyPr/>
          <a:lstStyle/>
          <a:p>
            <a:r>
              <a:rPr lang="en-GB" dirty="0"/>
              <a:t>Examples of Higher Education courses with Psychology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38200" y="2017985"/>
            <a:ext cx="8938098" cy="3626069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Psychology with Counselling – University of Bradford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Educational Psychology – Leeds Beckett University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Criminology and Psychology – Arden University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Psychology, Psychotherapy and Counselling - Burnley College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Forensic Science with Psychology – University of Derby</a:t>
            </a:r>
            <a:endParaRPr lang="en-GB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Sociology with Criminology – University of Sheffield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18339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199" y="1292089"/>
            <a:ext cx="10040007" cy="447809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2300" dirty="0"/>
              <a:t>A study recording the jobs students had 6 months after graduating (in 2018/19) found the most popular areas of work for Psychology       graduates were: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/>
              <a:t>Legal, social and welfare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/>
              <a:t>Childcare, health and education work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/>
              <a:t>Business, HR and financial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2300" dirty="0"/>
              <a:t>Retail, catering and bar work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GB" sz="2300" b="1" dirty="0">
                <a:solidFill>
                  <a:srgbClr val="7030A0"/>
                </a:solidFill>
              </a:rPr>
              <a:t>Where you could work</a:t>
            </a:r>
          </a:p>
          <a:p>
            <a:pPr marL="0" indent="0">
              <a:buNone/>
            </a:pPr>
            <a:r>
              <a:rPr lang="en-GB" sz="2300" dirty="0"/>
              <a:t>Financial organisations, HR departments, local / national government, marketing companies, the media, NHS, police forces, prisons, education providers or social services.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2259"/>
            <a:ext cx="10515600" cy="1030012"/>
          </a:xfrm>
        </p:spPr>
        <p:txBody>
          <a:bodyPr/>
          <a:lstStyle/>
          <a:p>
            <a:r>
              <a:rPr lang="en-GB" dirty="0"/>
              <a:t>Labour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240693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2"/>
              </a:rPr>
              <a:t>www.icould.com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3"/>
              </a:rPr>
              <a:t>www.nationalcareersservice.direct.gov.uk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4"/>
              </a:rPr>
              <a:t>www.prospects.ac.uk</a:t>
            </a:r>
            <a:r>
              <a:rPr lang="en-GB" dirty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5"/>
              </a:rPr>
              <a:t>www.ucas.com</a:t>
            </a:r>
            <a:endParaRPr lang="en-GB" dirty="0"/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hlinkClick r:id="rId6"/>
              </a:rPr>
              <a:t>www.discoveruni.org.uk</a:t>
            </a: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Where to get further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652330492"/>
      </p:ext>
    </p:extLst>
  </p:cSld>
  <p:clrMapOvr>
    <a:masterClrMapping/>
  </p:clrMapOvr>
</p:sld>
</file>

<file path=ppt/theme/theme1.xml><?xml version="1.0" encoding="utf-8"?>
<a:theme xmlns:a="http://schemas.openxmlformats.org/drawingml/2006/main" name="Main Logos">
  <a:themeElements>
    <a:clrScheme name="Custom 8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6B237B"/>
      </a:accent1>
      <a:accent2>
        <a:srgbClr val="AC025B"/>
      </a:accent2>
      <a:accent3>
        <a:srgbClr val="00AAEF"/>
      </a:accent3>
      <a:accent4>
        <a:srgbClr val="231B68"/>
      </a:accent4>
      <a:accent5>
        <a:srgbClr val="7FBA00"/>
      </a:accent5>
      <a:accent6>
        <a:srgbClr val="000000"/>
      </a:accent6>
      <a:hlink>
        <a:srgbClr val="AC025B"/>
      </a:hlink>
      <a:folHlink>
        <a:srgbClr val="AC025B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31AF7EBC-13E5-4000-A0CA-8C91037A0D85}"/>
    </a:ext>
  </a:extLst>
</a:theme>
</file>

<file path=ppt/theme/theme2.xml><?xml version="1.0" encoding="utf-8"?>
<a:theme xmlns:a="http://schemas.openxmlformats.org/drawingml/2006/main" name="All Partner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DD4B4525-3ED9-4B55-8777-E2FCB41DDE72}"/>
    </a:ext>
  </a:extLst>
</a:theme>
</file>

<file path=ppt/theme/theme3.xml><?xml version="1.0" encoding="utf-8"?>
<a:theme xmlns:a="http://schemas.openxmlformats.org/drawingml/2006/main" name="All Colleges">
  <a:themeElements>
    <a:clrScheme name="HeppSY">
      <a:dk1>
        <a:srgbClr val="000000"/>
      </a:dk1>
      <a:lt1>
        <a:srgbClr val="FFFFFF"/>
      </a:lt1>
      <a:dk2>
        <a:srgbClr val="666666"/>
      </a:dk2>
      <a:lt2>
        <a:srgbClr val="F3FAFB"/>
      </a:lt2>
      <a:accent1>
        <a:srgbClr val="97C238"/>
      </a:accent1>
      <a:accent2>
        <a:srgbClr val="9999CC"/>
      </a:accent2>
      <a:accent3>
        <a:srgbClr val="AEDBE5"/>
      </a:accent3>
      <a:accent4>
        <a:srgbClr val="F39618"/>
      </a:accent4>
      <a:accent5>
        <a:srgbClr val="000000"/>
      </a:accent5>
      <a:accent6>
        <a:srgbClr val="FEFFFF"/>
      </a:accent6>
      <a:hlink>
        <a:srgbClr val="97C238"/>
      </a:hlink>
      <a:folHlink>
        <a:srgbClr val="97C238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ppSY Powerpoint Template edit" id="{D60DAAB3-7462-434E-9BF9-A1D50382CB66}" vid="{71D32108-4640-4D37-9330-8E463688C025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HeppSY Powerpoint Template edit</Template>
  <TotalTime>185</TotalTime>
  <Words>400</Words>
  <Application>Microsoft Macintosh PowerPoint</Application>
  <PresentationFormat>Widescreen</PresentationFormat>
  <Paragraphs>57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Main Logos</vt:lpstr>
      <vt:lpstr>All Partners</vt:lpstr>
      <vt:lpstr>All Colleges</vt:lpstr>
      <vt:lpstr>Careers in Psychology</vt:lpstr>
      <vt:lpstr>Skills gained from Psychology</vt:lpstr>
      <vt:lpstr>Examples of careers in Psychology</vt:lpstr>
      <vt:lpstr>Examples of Higher Education courses with Psychology </vt:lpstr>
      <vt:lpstr>Labour Market Information</vt:lpstr>
      <vt:lpstr>Where to get 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Katrina Heath</dc:creator>
  <cp:lastModifiedBy>Maddie Straup</cp:lastModifiedBy>
  <cp:revision>20</cp:revision>
  <dcterms:created xsi:type="dcterms:W3CDTF">2019-06-10T13:43:06Z</dcterms:created>
  <dcterms:modified xsi:type="dcterms:W3CDTF">2021-05-19T16:25:05Z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